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453" r:id="rId2"/>
    <p:sldId id="458" r:id="rId3"/>
    <p:sldId id="459" r:id="rId4"/>
    <p:sldId id="457" r:id="rId5"/>
    <p:sldId id="456"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Montserrat" panose="020B0604020202020204" charset="0"/>
      <p:regular r:id="rId12"/>
      <p:bold r:id="rId13"/>
      <p:italic r:id="rId14"/>
      <p:boldItalic r:id="rId15"/>
    </p:embeddedFont>
    <p:embeddedFont>
      <p:font typeface="Wingdings 2" panose="05020102010507070707" pitchFamily="18" charset="2"/>
      <p:regular r:id="rId16"/>
    </p:embeddedFont>
    <p:embeddedFont>
      <p:font typeface="宋体" panose="02010600030101010101" pitchFamily="2" charset="-122"/>
      <p:regular r:id="rId17"/>
    </p:embeddedFont>
  </p:embeddedFontLst>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7A4"/>
    <a:srgbClr val="D60093"/>
    <a:srgbClr val="CC0066"/>
    <a:srgbClr val="800000"/>
    <a:srgbClr val="FF9300"/>
    <a:srgbClr val="78AB1D"/>
    <a:srgbClr val="F193A7"/>
    <a:srgbClr val="438742"/>
    <a:srgbClr val="7A6294"/>
    <a:srgbClr val="17A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6" autoAdjust="0"/>
    <p:restoredTop sz="93039" autoAdjust="0"/>
  </p:normalViewPr>
  <p:slideViewPr>
    <p:cSldViewPr snapToGrid="0">
      <p:cViewPr varScale="1">
        <p:scale>
          <a:sx n="81" d="100"/>
          <a:sy n="81" d="100"/>
        </p:scale>
        <p:origin x="88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2021/10/22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extLst>
      <p:ext uri="{BB962C8B-B14F-4D97-AF65-F5344CB8AC3E}">
        <p14:creationId xmlns:p14="http://schemas.microsoft.com/office/powerpoint/2010/main" val="17138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615B9-4A25-40E3-B596-8A84D61ADC4C}" type="slidenum">
              <a:rPr lang="zh-CN" altLang="en-US" smtClean="0"/>
              <a:t>1</a:t>
            </a:fld>
            <a:endParaRPr lang="zh-CN" altLang="en-US"/>
          </a:p>
        </p:txBody>
      </p:sp>
    </p:spTree>
    <p:extLst>
      <p:ext uri="{BB962C8B-B14F-4D97-AF65-F5344CB8AC3E}">
        <p14:creationId xmlns:p14="http://schemas.microsoft.com/office/powerpoint/2010/main" val="365440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6801751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37780328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31626668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95714570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372898896"/>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24628913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8567518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89814523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24534270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22008647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98128542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6999812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49573915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74505652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154770206"/>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9795890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20180762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630862984"/>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58589949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81966516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955343484"/>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64607164"/>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89656336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500927972"/>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85464430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6186962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58409863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936674776"/>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91158753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30425460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3231720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193697014"/>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991836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62472116"/>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84927289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20704978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28058642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74738378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45689417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75359728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79290955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196127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51437053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69702186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79016950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28044287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456896846"/>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20768392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29982045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12005708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17150250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04047437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27503844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51559455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76768672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21425355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0283922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33612376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21856137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6916832"/>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33274792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377" name="组合 376"/>
          <p:cNvGrpSpPr/>
          <p:nvPr userDrawn="1"/>
        </p:nvGrpSpPr>
        <p:grpSpPr>
          <a:xfrm>
            <a:off x="1" y="4920343"/>
            <a:ext cx="12191999" cy="1937657"/>
            <a:chOff x="1" y="4546271"/>
            <a:chExt cx="12191999" cy="2326243"/>
          </a:xfrm>
          <a:gradFill flip="none" rotWithShape="1">
            <a:gsLst>
              <a:gs pos="0">
                <a:schemeClr val="accent3">
                  <a:lumMod val="60000"/>
                  <a:lumOff val="40000"/>
                </a:schemeClr>
              </a:gs>
              <a:gs pos="100000">
                <a:schemeClr val="accent3">
                  <a:lumMod val="75000"/>
                </a:schemeClr>
              </a:gs>
            </a:gsLst>
            <a:lin ang="5400000" scaled="1"/>
            <a:tileRect/>
          </a:gradFill>
        </p:grpSpPr>
        <p:sp>
          <p:nvSpPr>
            <p:cNvPr id="378" name="任意多边形 377"/>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任意多边形 378"/>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5240363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122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420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27399"/>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33136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592519316"/>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80660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2547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61926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7205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22789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493542"/>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39166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71609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186020147"/>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79281074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396794435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073781541"/>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01935983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p>
        </p:txBody>
      </p:sp>
      <p:sp>
        <p:nvSpPr>
          <p:cNvPr id="9" name="Slide Number Placeholder 4"/>
          <p:cNvSpPr txBox="1">
            <a:spLocks/>
          </p:cNvSpPr>
          <p:nvPr userDrawn="1"/>
        </p:nvSpPr>
        <p:spPr>
          <a:xfrm>
            <a:off x="11636729" y="6340868"/>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50000"/>
                    <a:lumOff val="50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Tree>
    <p:extLst>
      <p:ext uri="{BB962C8B-B14F-4D97-AF65-F5344CB8AC3E}">
        <p14:creationId xmlns:p14="http://schemas.microsoft.com/office/powerpoint/2010/main" val="1282910042"/>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199"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dirty="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p>
        </p:txBody>
      </p:sp>
      <p:sp>
        <p:nvSpPr>
          <p:cNvPr id="9" name="Slide Number Placeholder 4"/>
          <p:cNvSpPr txBox="1">
            <a:spLocks/>
          </p:cNvSpPr>
          <p:nvPr userDrawn="1"/>
        </p:nvSpPr>
        <p:spPr>
          <a:xfrm>
            <a:off x="11667901" y="6337836"/>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75000"/>
                    <a:lumOff val="25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Tree>
    <p:extLst>
      <p:ext uri="{BB962C8B-B14F-4D97-AF65-F5344CB8AC3E}">
        <p14:creationId xmlns:p14="http://schemas.microsoft.com/office/powerpoint/2010/main" val="171801690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
        <p:nvSpPr>
          <p:cNvPr id="11" name="Round Diagonal Corner Rectangle 10"/>
          <p:cNvSpPr/>
          <p:nvPr userDrawn="1"/>
        </p:nvSpPr>
        <p:spPr>
          <a:xfrm>
            <a:off x="11683190" y="150969"/>
            <a:ext cx="356410"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userDrawn="1"/>
        </p:nvSpPr>
        <p:spPr>
          <a:xfrm>
            <a:off x="11665322" y="128915"/>
            <a:ext cx="356410"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a:spLocks/>
          </p:cNvSpPr>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4" y="6542411"/>
            <a:ext cx="390166"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2" y="6514090"/>
            <a:ext cx="2998268" cy="203846"/>
          </a:xfrm>
        </p:spPr>
        <p:txBody>
          <a:bodyPr>
            <a:noAutofit/>
          </a:bodyPr>
          <a:lstStyle>
            <a:lvl1pPr marL="0" indent="0" algn="r">
              <a:buNone/>
              <a:defRPr sz="800" b="0" i="0">
                <a:solidFill>
                  <a:schemeClr val="bg2"/>
                </a:solidFill>
                <a:latin typeface="Montserrat Light" charset="0"/>
                <a:ea typeface="Montserrat Light" charset="0"/>
                <a:cs typeface="Montserrat Light" charset="0"/>
              </a:defRPr>
            </a:lvl1pPr>
            <a:lvl2pPr marL="457200" indent="0" algn="r">
              <a:buNone/>
              <a:defRPr sz="800" b="0" i="0">
                <a:solidFill>
                  <a:schemeClr val="bg2"/>
                </a:solidFill>
                <a:latin typeface="Montserrat Light" charset="0"/>
                <a:ea typeface="Montserrat Light" charset="0"/>
                <a:cs typeface="Montserrat Light" charset="0"/>
              </a:defRPr>
            </a:lvl2pPr>
            <a:lvl3pPr marL="914400" indent="0" algn="r">
              <a:buNone/>
              <a:defRPr sz="800" b="0" i="0">
                <a:solidFill>
                  <a:schemeClr val="bg2"/>
                </a:solidFill>
                <a:latin typeface="Montserrat Light" charset="0"/>
                <a:ea typeface="Montserrat Light" charset="0"/>
                <a:cs typeface="Montserrat Light" charset="0"/>
              </a:defRPr>
            </a:lvl3pPr>
            <a:lvl4pPr marL="1371600" indent="0" algn="r">
              <a:buNone/>
              <a:defRPr sz="800" b="0" i="0">
                <a:solidFill>
                  <a:schemeClr val="bg2"/>
                </a:solidFill>
                <a:latin typeface="Montserrat Light" charset="0"/>
                <a:ea typeface="Montserrat Light" charset="0"/>
                <a:cs typeface="Montserrat Light" charset="0"/>
              </a:defRPr>
            </a:lvl4pPr>
            <a:lvl5pPr marL="1828800"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815801450"/>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50118432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2485-FC94-45C1-8456-9A3B280376E5}" type="datetimeFigureOut">
              <a:rPr lang="zh-CN" altLang="en-US" smtClean="0"/>
              <a:t>2021/10/22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3000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7" r:id="rId3"/>
    <p:sldLayoutId id="2147483726" r:id="rId4"/>
    <p:sldLayoutId id="2147483725" r:id="rId5"/>
    <p:sldLayoutId id="2147483724" r:id="rId6"/>
    <p:sldLayoutId id="2147483723" r:id="rId7"/>
    <p:sldLayoutId id="2147483722" r:id="rId8"/>
    <p:sldLayoutId id="2147483718" r:id="rId9"/>
    <p:sldLayoutId id="2147483717" r:id="rId10"/>
    <p:sldLayoutId id="2147483716" r:id="rId11"/>
    <p:sldLayoutId id="2147483715" r:id="rId12"/>
    <p:sldLayoutId id="2147483714" r:id="rId13"/>
    <p:sldLayoutId id="2147483713" r:id="rId14"/>
    <p:sldLayoutId id="2147483712" r:id="rId15"/>
    <p:sldLayoutId id="2147483711" r:id="rId16"/>
    <p:sldLayoutId id="2147483710" r:id="rId17"/>
    <p:sldLayoutId id="2147483709" r:id="rId18"/>
    <p:sldLayoutId id="2147483708" r:id="rId19"/>
    <p:sldLayoutId id="2147483707" r:id="rId20"/>
    <p:sldLayoutId id="2147483706" r:id="rId21"/>
    <p:sldLayoutId id="2147483705" r:id="rId22"/>
    <p:sldLayoutId id="2147483704" r:id="rId23"/>
    <p:sldLayoutId id="2147483703" r:id="rId24"/>
    <p:sldLayoutId id="2147483702" r:id="rId25"/>
    <p:sldLayoutId id="2147483701" r:id="rId26"/>
    <p:sldLayoutId id="2147483700" r:id="rId27"/>
    <p:sldLayoutId id="2147483699" r:id="rId28"/>
    <p:sldLayoutId id="2147483698" r:id="rId29"/>
    <p:sldLayoutId id="2147483697" r:id="rId30"/>
    <p:sldLayoutId id="2147483696" r:id="rId31"/>
    <p:sldLayoutId id="2147483695" r:id="rId32"/>
    <p:sldLayoutId id="2147483694" r:id="rId33"/>
    <p:sldLayoutId id="2147483693" r:id="rId34"/>
    <p:sldLayoutId id="2147483692" r:id="rId35"/>
    <p:sldLayoutId id="2147483691" r:id="rId36"/>
    <p:sldLayoutId id="2147483690" r:id="rId37"/>
    <p:sldLayoutId id="2147483689" r:id="rId38"/>
    <p:sldLayoutId id="2147483688" r:id="rId39"/>
    <p:sldLayoutId id="2147483687" r:id="rId40"/>
    <p:sldLayoutId id="2147483686" r:id="rId41"/>
    <p:sldLayoutId id="2147483685" r:id="rId42"/>
    <p:sldLayoutId id="2147483684" r:id="rId43"/>
    <p:sldLayoutId id="2147483683" r:id="rId44"/>
    <p:sldLayoutId id="2147483682" r:id="rId45"/>
    <p:sldLayoutId id="2147483681" r:id="rId46"/>
    <p:sldLayoutId id="2147483680" r:id="rId47"/>
    <p:sldLayoutId id="2147483679" r:id="rId48"/>
    <p:sldLayoutId id="2147483678" r:id="rId49"/>
    <p:sldLayoutId id="2147483677" r:id="rId50"/>
    <p:sldLayoutId id="2147483676" r:id="rId51"/>
    <p:sldLayoutId id="2147483675" r:id="rId52"/>
    <p:sldLayoutId id="2147483674" r:id="rId53"/>
    <p:sldLayoutId id="2147483673" r:id="rId54"/>
    <p:sldLayoutId id="2147483672" r:id="rId55"/>
    <p:sldLayoutId id="2147483671" r:id="rId56"/>
    <p:sldLayoutId id="2147483670" r:id="rId57"/>
    <p:sldLayoutId id="2147483669" r:id="rId58"/>
    <p:sldLayoutId id="2147483668" r:id="rId59"/>
    <p:sldLayoutId id="2147483667" r:id="rId60"/>
    <p:sldLayoutId id="2147483664" r:id="rId61"/>
    <p:sldLayoutId id="2147483651" r:id="rId62"/>
    <p:sldLayoutId id="2147483652" r:id="rId63"/>
    <p:sldLayoutId id="2147483653" r:id="rId64"/>
    <p:sldLayoutId id="2147483654" r:id="rId65"/>
    <p:sldLayoutId id="2147483655" r:id="rId66"/>
    <p:sldLayoutId id="2147483732" r:id="rId67"/>
    <p:sldLayoutId id="2147483731" r:id="rId68"/>
    <p:sldLayoutId id="2147483730" r:id="rId69"/>
    <p:sldLayoutId id="2147483729" r:id="rId70"/>
    <p:sldLayoutId id="2147483728" r:id="rId71"/>
    <p:sldLayoutId id="2147483721" r:id="rId72"/>
    <p:sldLayoutId id="2147483720" r:id="rId73"/>
    <p:sldLayoutId id="2147483719" r:id="rId74"/>
    <p:sldLayoutId id="2147483666" r:id="rId75"/>
    <p:sldLayoutId id="2147483665" r:id="rId76"/>
    <p:sldLayoutId id="2147483663" r:id="rId77"/>
    <p:sldLayoutId id="2147483656" r:id="rId78"/>
    <p:sldLayoutId id="2147483657" r:id="rId79"/>
    <p:sldLayoutId id="2147483658" r:id="rId80"/>
    <p:sldLayoutId id="2147483659" r:id="rId81"/>
    <p:sldLayoutId id="2147483660" r:id="rId82"/>
    <p:sldLayoutId id="2147483661" r:id="rId83"/>
    <p:sldLayoutId id="2147483662" r:id="rId84"/>
  </p:sldLayoutIdLst>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lower, plant, bouquet&#10;&#10;Description automatically generated">
            <a:extLst>
              <a:ext uri="{FF2B5EF4-FFF2-40B4-BE49-F238E27FC236}">
                <a16:creationId xmlns:a16="http://schemas.microsoft.com/office/drawing/2014/main" id="{12480DA2-96DC-D846-9613-3C24E40FD85A}"/>
              </a:ext>
            </a:extLst>
          </p:cNvPr>
          <p:cNvPicPr>
            <a:picLocks noChangeAspect="1"/>
          </p:cNvPicPr>
          <p:nvPr/>
        </p:nvPicPr>
        <p:blipFill rotWithShape="1">
          <a:blip r:embed="rId3"/>
          <a:srcRect t="21005" b="22746"/>
          <a:stretch/>
        </p:blipFill>
        <p:spPr>
          <a:xfrm>
            <a:off x="20" y="-106868"/>
            <a:ext cx="12191980" cy="6857990"/>
          </a:xfrm>
          <a:prstGeom prst="rect">
            <a:avLst/>
          </a:prstGeom>
        </p:spPr>
      </p:pic>
      <p:sp>
        <p:nvSpPr>
          <p:cNvPr id="5" name="TextBox 4">
            <a:extLst>
              <a:ext uri="{FF2B5EF4-FFF2-40B4-BE49-F238E27FC236}">
                <a16:creationId xmlns:a16="http://schemas.microsoft.com/office/drawing/2014/main" id="{4D5996B5-F021-A64A-B558-6C7A23C5477F}"/>
              </a:ext>
            </a:extLst>
          </p:cNvPr>
          <p:cNvSpPr txBox="1"/>
          <p:nvPr/>
        </p:nvSpPr>
        <p:spPr>
          <a:xfrm>
            <a:off x="1696065" y="2247900"/>
            <a:ext cx="8406580" cy="2514600"/>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4000" u="sng" dirty="0" smtClean="0">
                <a:solidFill>
                  <a:srgbClr val="FF0000"/>
                </a:solidFill>
                <a:latin typeface="Times New Roman" panose="02020603050405020304" pitchFamily="18" charset="0"/>
                <a:ea typeface="+mj-ea"/>
                <a:cs typeface="Times New Roman" panose="02020603050405020304" pitchFamily="18" charset="0"/>
              </a:rPr>
              <a:t>Chuẩn bị</a:t>
            </a:r>
          </a:p>
          <a:p>
            <a:pPr algn="ctr">
              <a:lnSpc>
                <a:spcPct val="90000"/>
              </a:lnSpc>
              <a:spcBef>
                <a:spcPct val="0"/>
              </a:spcBef>
              <a:spcAft>
                <a:spcPts val="600"/>
              </a:spcAft>
            </a:pPr>
            <a:r>
              <a:rPr lang="en-US" sz="6600" b="1" dirty="0" smtClean="0">
                <a:solidFill>
                  <a:schemeClr val="tx1">
                    <a:lumMod val="75000"/>
                    <a:lumOff val="25000"/>
                  </a:schemeClr>
                </a:solidFill>
                <a:latin typeface="Times New Roman" panose="02020603050405020304" pitchFamily="18" charset="0"/>
                <a:ea typeface="+mj-ea"/>
                <a:cs typeface="Times New Roman" panose="02020603050405020304" pitchFamily="18" charset="0"/>
              </a:rPr>
              <a:t>LUYỆN TẬP SỬ DỤNG TỪ</a:t>
            </a:r>
            <a:endParaRPr lang="en-US" sz="6600" b="1"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7639336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8394"/>
          </a:xfrm>
          <a:prstGeom prst="rect">
            <a:avLst/>
          </a:prstGeom>
        </p:spPr>
      </p:pic>
      <p:sp>
        <p:nvSpPr>
          <p:cNvPr id="6" name="Rectangle 5"/>
          <p:cNvSpPr/>
          <p:nvPr/>
        </p:nvSpPr>
        <p:spPr>
          <a:xfrm>
            <a:off x="3518819" y="555061"/>
            <a:ext cx="4736361" cy="923330"/>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Mức</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độ</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cần</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400" b="1" cap="none" spc="0"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đạt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Text Box 7"/>
          <p:cNvSpPr txBox="1">
            <a:spLocks noChangeArrowheads="1"/>
          </p:cNvSpPr>
          <p:nvPr/>
        </p:nvSpPr>
        <p:spPr bwMode="auto">
          <a:xfrm>
            <a:off x="2115094" y="1741064"/>
            <a:ext cx="890669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dirty="0" smtClean="0"/>
              <a:t>- </a:t>
            </a:r>
            <a:r>
              <a:rPr lang="en-US" altLang="en-US" sz="3200" b="1" dirty="0" err="1" smtClean="0"/>
              <a:t>Tự</a:t>
            </a:r>
            <a:r>
              <a:rPr lang="en-US" altLang="en-US" sz="3200" b="1" dirty="0" smtClean="0"/>
              <a:t> </a:t>
            </a:r>
            <a:r>
              <a:rPr lang="en-US" altLang="en-US" sz="3200" b="1" dirty="0" err="1" smtClean="0"/>
              <a:t>thấy</a:t>
            </a:r>
            <a:r>
              <a:rPr lang="en-US" altLang="en-US" sz="3200" b="1" dirty="0" smtClean="0"/>
              <a:t> </a:t>
            </a:r>
            <a:r>
              <a:rPr lang="en-US" altLang="en-US" sz="3200" b="1" dirty="0" err="1" smtClean="0"/>
              <a:t>được</a:t>
            </a:r>
            <a:r>
              <a:rPr lang="en-US" altLang="en-US" sz="3200" b="1" dirty="0" smtClean="0"/>
              <a:t> </a:t>
            </a:r>
            <a:r>
              <a:rPr lang="en-US" altLang="en-US" sz="3200" b="1" dirty="0" err="1" smtClean="0"/>
              <a:t>nhược</a:t>
            </a:r>
            <a:r>
              <a:rPr lang="en-US" altLang="en-US" sz="3200" b="1" dirty="0" smtClean="0"/>
              <a:t> </a:t>
            </a:r>
            <a:r>
              <a:rPr lang="en-US" altLang="en-US" sz="3200" b="1" dirty="0" err="1" smtClean="0"/>
              <a:t>điểm</a:t>
            </a:r>
            <a:r>
              <a:rPr lang="en-US" altLang="en-US" sz="3200" b="1" dirty="0" smtClean="0"/>
              <a:t> </a:t>
            </a:r>
            <a:r>
              <a:rPr lang="en-US" altLang="en-US" sz="3200" b="1" dirty="0" err="1" smtClean="0"/>
              <a:t>của</a:t>
            </a:r>
            <a:r>
              <a:rPr lang="en-US" altLang="en-US" sz="3200" b="1" dirty="0" smtClean="0"/>
              <a:t> </a:t>
            </a:r>
            <a:r>
              <a:rPr lang="en-US" altLang="en-US" sz="3200" b="1" dirty="0" err="1" smtClean="0"/>
              <a:t>bản</a:t>
            </a:r>
            <a:r>
              <a:rPr lang="en-US" altLang="en-US" sz="3200" b="1" dirty="0" smtClean="0"/>
              <a:t> </a:t>
            </a:r>
            <a:r>
              <a:rPr lang="en-US" altLang="en-US" sz="3200" b="1" dirty="0" err="1" smtClean="0"/>
              <a:t>thân</a:t>
            </a:r>
            <a:r>
              <a:rPr lang="en-US" altLang="en-US" sz="3200" b="1" dirty="0" smtClean="0"/>
              <a:t> </a:t>
            </a:r>
            <a:r>
              <a:rPr lang="en-US" altLang="en-US" sz="3200" b="1" dirty="0" err="1" smtClean="0"/>
              <a:t>trong</a:t>
            </a:r>
            <a:r>
              <a:rPr lang="en-US" altLang="en-US" sz="3200" b="1" dirty="0" smtClean="0"/>
              <a:t> </a:t>
            </a:r>
            <a:r>
              <a:rPr lang="en-US" altLang="en-US" sz="3200" b="1" dirty="0" err="1" smtClean="0"/>
              <a:t>việc</a:t>
            </a:r>
            <a:r>
              <a:rPr lang="en-US" altLang="en-US" sz="3200" b="1" dirty="0" smtClean="0"/>
              <a:t> </a:t>
            </a:r>
            <a:r>
              <a:rPr lang="en-US" altLang="en-US" sz="3200" b="1" dirty="0" err="1" smtClean="0"/>
              <a:t>sử</a:t>
            </a:r>
            <a:r>
              <a:rPr lang="en-US" altLang="en-US" sz="3200" b="1" dirty="0" smtClean="0"/>
              <a:t> </a:t>
            </a:r>
            <a:r>
              <a:rPr lang="en-US" altLang="en-US" sz="3200" b="1" dirty="0" err="1" smtClean="0"/>
              <a:t>dụng</a:t>
            </a:r>
            <a:r>
              <a:rPr lang="en-US" altLang="en-US" sz="3200" b="1" dirty="0" smtClean="0"/>
              <a:t> </a:t>
            </a:r>
            <a:r>
              <a:rPr lang="en-US" altLang="en-US" sz="3200" b="1" dirty="0" err="1" smtClean="0"/>
              <a:t>từ</a:t>
            </a:r>
            <a:r>
              <a:rPr lang="en-US" altLang="en-US" sz="3200" b="1" dirty="0" smtClean="0"/>
              <a:t>.</a:t>
            </a:r>
          </a:p>
          <a:p>
            <a:pPr eaLnBrk="1" hangingPunct="1">
              <a:spcBef>
                <a:spcPct val="50000"/>
              </a:spcBef>
            </a:pPr>
            <a:r>
              <a:rPr lang="en-US" altLang="en-US" sz="3200" b="1" dirty="0" smtClean="0"/>
              <a:t>- </a:t>
            </a:r>
            <a:r>
              <a:rPr lang="en-US" altLang="en-US" sz="3200" b="1" dirty="0" err="1" smtClean="0"/>
              <a:t>Nhận</a:t>
            </a:r>
            <a:r>
              <a:rPr lang="en-US" altLang="en-US" sz="3200" b="1" dirty="0" smtClean="0"/>
              <a:t> </a:t>
            </a:r>
            <a:r>
              <a:rPr lang="en-US" altLang="en-US" sz="3200" b="1" dirty="0" err="1" smtClean="0"/>
              <a:t>biết</a:t>
            </a:r>
            <a:r>
              <a:rPr lang="en-US" altLang="en-US" sz="3200" b="1" dirty="0" smtClean="0"/>
              <a:t> </a:t>
            </a:r>
            <a:r>
              <a:rPr lang="en-US" altLang="en-US" sz="3200" b="1" dirty="0" err="1" smtClean="0"/>
              <a:t>và</a:t>
            </a:r>
            <a:r>
              <a:rPr lang="en-US" altLang="en-US" sz="3200" b="1" dirty="0" smtClean="0"/>
              <a:t> </a:t>
            </a:r>
            <a:r>
              <a:rPr lang="en-US" altLang="en-US" sz="3200" b="1" dirty="0" err="1" smtClean="0"/>
              <a:t>sửa</a:t>
            </a:r>
            <a:r>
              <a:rPr lang="en-US" altLang="en-US" sz="3200" b="1" dirty="0" smtClean="0"/>
              <a:t> </a:t>
            </a:r>
            <a:r>
              <a:rPr lang="en-US" altLang="en-US" sz="3200" b="1" dirty="0" err="1" smtClean="0"/>
              <a:t>chữa</a:t>
            </a:r>
            <a:r>
              <a:rPr lang="en-US" altLang="en-US" sz="3200" b="1" dirty="0" smtClean="0"/>
              <a:t> </a:t>
            </a:r>
            <a:r>
              <a:rPr lang="en-US" altLang="en-US" sz="3200" b="1" dirty="0" err="1" smtClean="0"/>
              <a:t>được</a:t>
            </a:r>
            <a:r>
              <a:rPr lang="en-US" altLang="en-US" sz="3200" b="1" dirty="0" smtClean="0"/>
              <a:t> </a:t>
            </a:r>
            <a:r>
              <a:rPr lang="en-US" altLang="en-US" sz="3200" b="1" dirty="0" err="1" smtClean="0"/>
              <a:t>những</a:t>
            </a:r>
            <a:r>
              <a:rPr lang="en-US" altLang="en-US" sz="3200" b="1" dirty="0" smtClean="0"/>
              <a:t> </a:t>
            </a:r>
            <a:r>
              <a:rPr lang="en-US" altLang="en-US" sz="3200" b="1" dirty="0" err="1" smtClean="0"/>
              <a:t>lỗi</a:t>
            </a:r>
            <a:r>
              <a:rPr lang="en-US" altLang="en-US" sz="3200" b="1" dirty="0" smtClean="0"/>
              <a:t> </a:t>
            </a:r>
            <a:r>
              <a:rPr lang="en-US" altLang="en-US" sz="3200" b="1" dirty="0" err="1" smtClean="0"/>
              <a:t>về</a:t>
            </a:r>
            <a:r>
              <a:rPr lang="en-US" altLang="en-US" sz="3200" b="1" dirty="0" smtClean="0"/>
              <a:t> </a:t>
            </a:r>
            <a:r>
              <a:rPr lang="en-US" altLang="en-US" sz="3200" b="1" dirty="0" err="1" smtClean="0"/>
              <a:t>sử</a:t>
            </a:r>
            <a:r>
              <a:rPr lang="en-US" altLang="en-US" sz="3200" b="1" dirty="0" smtClean="0"/>
              <a:t> </a:t>
            </a:r>
            <a:r>
              <a:rPr lang="en-US" altLang="en-US" sz="3200" b="1" dirty="0" err="1" smtClean="0"/>
              <a:t>dụng</a:t>
            </a:r>
            <a:r>
              <a:rPr lang="en-US" altLang="en-US" sz="3200" b="1" dirty="0" smtClean="0"/>
              <a:t> </a:t>
            </a:r>
            <a:r>
              <a:rPr lang="en-US" altLang="en-US" sz="3200" b="1" dirty="0" err="1" smtClean="0"/>
              <a:t>từ</a:t>
            </a:r>
            <a:r>
              <a:rPr lang="en-US" altLang="en-US" sz="3200" b="1" dirty="0" smtClean="0"/>
              <a:t>.</a:t>
            </a:r>
          </a:p>
          <a:p>
            <a:pPr eaLnBrk="1" hangingPunct="1">
              <a:spcBef>
                <a:spcPct val="50000"/>
              </a:spcBef>
            </a:pPr>
            <a:r>
              <a:rPr lang="en-US" altLang="en-US" sz="3200" b="1" dirty="0" smtClean="0"/>
              <a:t>- </a:t>
            </a:r>
            <a:r>
              <a:rPr lang="en-US" altLang="en-US" sz="3200" b="1" dirty="0" err="1" smtClean="0"/>
              <a:t>Có</a:t>
            </a:r>
            <a:r>
              <a:rPr lang="en-US" altLang="en-US" sz="3200" b="1" dirty="0" smtClean="0"/>
              <a:t> ý </a:t>
            </a:r>
            <a:r>
              <a:rPr lang="en-US" altLang="en-US" sz="3200" b="1" dirty="0" err="1" smtClean="0"/>
              <a:t>thức</a:t>
            </a:r>
            <a:r>
              <a:rPr lang="en-US" altLang="en-US" sz="3200" b="1" dirty="0" smtClean="0"/>
              <a:t> </a:t>
            </a:r>
            <a:r>
              <a:rPr lang="en-US" altLang="en-US" sz="3200" b="1" dirty="0" err="1" smtClean="0"/>
              <a:t>sử</a:t>
            </a:r>
            <a:r>
              <a:rPr lang="en-US" altLang="en-US" sz="3200" b="1" dirty="0" smtClean="0"/>
              <a:t> </a:t>
            </a:r>
            <a:r>
              <a:rPr lang="en-US" altLang="en-US" sz="3200" b="1" dirty="0" err="1" smtClean="0"/>
              <a:t>dụng</a:t>
            </a:r>
            <a:r>
              <a:rPr lang="en-US" altLang="en-US" sz="3200" b="1" dirty="0" smtClean="0"/>
              <a:t> </a:t>
            </a:r>
            <a:r>
              <a:rPr lang="en-US" altLang="en-US" sz="3200" b="1" dirty="0" err="1" smtClean="0"/>
              <a:t>từ</a:t>
            </a:r>
            <a:r>
              <a:rPr lang="en-US" altLang="en-US" sz="3200" b="1" dirty="0" smtClean="0"/>
              <a:t> </a:t>
            </a:r>
            <a:r>
              <a:rPr lang="en-US" altLang="en-US" sz="3200" b="1" dirty="0" err="1" smtClean="0"/>
              <a:t>đúng</a:t>
            </a:r>
            <a:r>
              <a:rPr lang="en-US" altLang="en-US" sz="3200" b="1" dirty="0" smtClean="0"/>
              <a:t> </a:t>
            </a:r>
            <a:r>
              <a:rPr lang="en-US" altLang="en-US" sz="3200" b="1" dirty="0" err="1" smtClean="0"/>
              <a:t>chuẩn</a:t>
            </a:r>
            <a:r>
              <a:rPr lang="en-US" altLang="en-US" sz="3200" b="1" dirty="0" smtClean="0"/>
              <a:t> </a:t>
            </a:r>
            <a:r>
              <a:rPr lang="en-US" altLang="en-US" sz="3200" b="1" dirty="0" err="1" smtClean="0"/>
              <a:t>mực</a:t>
            </a:r>
            <a:r>
              <a:rPr lang="en-US" altLang="en-US" sz="3200" b="1" dirty="0" smtClean="0"/>
              <a:t>.</a:t>
            </a:r>
            <a:endParaRPr lang="en-US" altLang="en-US" sz="3200" b="1" dirty="0"/>
          </a:p>
        </p:txBody>
      </p:sp>
    </p:spTree>
    <p:extLst>
      <p:ext uri="{BB962C8B-B14F-4D97-AF65-F5344CB8AC3E}">
        <p14:creationId xmlns:p14="http://schemas.microsoft.com/office/powerpoint/2010/main" val="3549082433"/>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8394"/>
          </a:xfrm>
          <a:prstGeom prst="rect">
            <a:avLst/>
          </a:prstGeom>
        </p:spPr>
      </p:pic>
      <p:sp>
        <p:nvSpPr>
          <p:cNvPr id="5" name="Text Box 7"/>
          <p:cNvSpPr txBox="1">
            <a:spLocks noChangeArrowheads="1"/>
          </p:cNvSpPr>
          <p:nvPr/>
        </p:nvSpPr>
        <p:spPr bwMode="auto">
          <a:xfrm>
            <a:off x="2115094" y="1741064"/>
            <a:ext cx="890669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dirty="0" smtClean="0"/>
              <a:t>	</a:t>
            </a:r>
            <a:r>
              <a:rPr lang="en-US" altLang="en-US" sz="3200" b="1" dirty="0" smtClean="0">
                <a:sym typeface="Wingdings 2" panose="05020102010507070707" pitchFamily="18" charset="2"/>
              </a:rPr>
              <a:t> </a:t>
            </a:r>
            <a:r>
              <a:rPr lang="en-US" altLang="en-US" sz="3200" b="1" dirty="0" err="1" smtClean="0"/>
              <a:t>Để</a:t>
            </a:r>
            <a:r>
              <a:rPr lang="en-US" altLang="en-US" sz="3200" b="1" dirty="0" smtClean="0"/>
              <a:t> </a:t>
            </a:r>
            <a:r>
              <a:rPr lang="en-US" altLang="en-US" sz="3200" b="1" dirty="0" err="1" smtClean="0"/>
              <a:t>thực</a:t>
            </a:r>
            <a:r>
              <a:rPr lang="en-US" altLang="en-US" sz="3200" b="1" dirty="0" smtClean="0"/>
              <a:t> </a:t>
            </a:r>
            <a:r>
              <a:rPr lang="en-US" altLang="en-US" sz="3200" b="1" dirty="0" err="1" smtClean="0"/>
              <a:t>hiện</a:t>
            </a:r>
            <a:r>
              <a:rPr lang="en-US" altLang="en-US" sz="3200" b="1" dirty="0" smtClean="0"/>
              <a:t> </a:t>
            </a:r>
            <a:r>
              <a:rPr lang="en-US" altLang="en-US" sz="3200" b="1" dirty="0" err="1" smtClean="0"/>
              <a:t>được</a:t>
            </a:r>
            <a:r>
              <a:rPr lang="en-US" altLang="en-US" sz="3200" b="1" dirty="0" smtClean="0"/>
              <a:t> </a:t>
            </a:r>
            <a:r>
              <a:rPr lang="en-US" altLang="en-US" sz="3200" b="1" dirty="0" err="1" smtClean="0"/>
              <a:t>hai</a:t>
            </a:r>
            <a:r>
              <a:rPr lang="en-US" altLang="en-US" sz="3200" b="1" dirty="0" smtClean="0"/>
              <a:t> </a:t>
            </a:r>
            <a:r>
              <a:rPr lang="en-US" altLang="en-US" sz="3200" b="1" dirty="0" err="1" smtClean="0"/>
              <a:t>bài</a:t>
            </a:r>
            <a:r>
              <a:rPr lang="en-US" altLang="en-US" sz="3200" b="1" dirty="0" smtClean="0"/>
              <a:t> </a:t>
            </a:r>
            <a:r>
              <a:rPr lang="en-US" altLang="en-US" sz="3200" b="1" dirty="0" err="1" smtClean="0"/>
              <a:t>tập</a:t>
            </a:r>
            <a:r>
              <a:rPr lang="en-US" altLang="en-US" sz="3200" b="1" dirty="0" smtClean="0"/>
              <a:t> </a:t>
            </a:r>
            <a:r>
              <a:rPr lang="en-US" altLang="en-US" sz="3200" b="1" dirty="0" err="1" smtClean="0"/>
              <a:t>trong</a:t>
            </a:r>
            <a:r>
              <a:rPr lang="en-US" altLang="en-US" sz="3200" b="1" dirty="0" smtClean="0"/>
              <a:t> </a:t>
            </a:r>
            <a:r>
              <a:rPr lang="en-US" altLang="en-US" sz="3200" b="1" dirty="0" err="1" smtClean="0"/>
              <a:t>sgk</a:t>
            </a:r>
            <a:r>
              <a:rPr lang="en-US" altLang="en-US" sz="3200" b="1" dirty="0" smtClean="0"/>
              <a:t>/ 179, </a:t>
            </a:r>
            <a:r>
              <a:rPr lang="en-US" altLang="en-US" sz="3200" b="1" dirty="0" err="1" smtClean="0"/>
              <a:t>các</a:t>
            </a:r>
            <a:r>
              <a:rPr lang="en-US" altLang="en-US" sz="3200" b="1" dirty="0" smtClean="0"/>
              <a:t> </a:t>
            </a:r>
            <a:r>
              <a:rPr lang="en-US" altLang="en-US" sz="3200" b="1" dirty="0" err="1" smtClean="0"/>
              <a:t>em</a:t>
            </a:r>
            <a:r>
              <a:rPr lang="en-US" altLang="en-US" sz="3200" b="1" dirty="0" smtClean="0"/>
              <a:t> </a:t>
            </a:r>
            <a:r>
              <a:rPr lang="en-US" altLang="en-US" sz="3200" b="1" dirty="0" err="1" smtClean="0"/>
              <a:t>học</a:t>
            </a:r>
            <a:r>
              <a:rPr lang="en-US" altLang="en-US" sz="3200" b="1" dirty="0" smtClean="0"/>
              <a:t> </a:t>
            </a:r>
            <a:r>
              <a:rPr lang="en-US" altLang="en-US" sz="3200" b="1" dirty="0" err="1" smtClean="0"/>
              <a:t>sinh</a:t>
            </a:r>
            <a:r>
              <a:rPr lang="en-US" altLang="en-US" sz="3200" b="1" dirty="0" smtClean="0"/>
              <a:t> </a:t>
            </a:r>
            <a:r>
              <a:rPr lang="en-US" altLang="en-US" sz="3200" b="1" dirty="0" err="1" smtClean="0"/>
              <a:t>cần</a:t>
            </a:r>
            <a:r>
              <a:rPr lang="en-US" altLang="en-US" sz="3200" b="1" dirty="0" smtClean="0"/>
              <a:t> </a:t>
            </a:r>
            <a:r>
              <a:rPr lang="en-US" altLang="en-US" sz="3200" b="1" dirty="0" err="1" smtClean="0"/>
              <a:t>ôn</a:t>
            </a:r>
            <a:r>
              <a:rPr lang="en-US" altLang="en-US" sz="3200" b="1" dirty="0" smtClean="0"/>
              <a:t> </a:t>
            </a:r>
            <a:r>
              <a:rPr lang="en-US" altLang="en-US" sz="3200" b="1" dirty="0" err="1" smtClean="0"/>
              <a:t>lại</a:t>
            </a:r>
            <a:r>
              <a:rPr lang="en-US" altLang="en-US" sz="3200" b="1" dirty="0" smtClean="0"/>
              <a:t> </a:t>
            </a:r>
            <a:r>
              <a:rPr lang="en-US" altLang="en-US" sz="3200" b="1" dirty="0" err="1" smtClean="0"/>
              <a:t>các</a:t>
            </a:r>
            <a:r>
              <a:rPr lang="en-US" altLang="en-US" sz="3200" b="1" dirty="0" smtClean="0"/>
              <a:t> </a:t>
            </a:r>
            <a:r>
              <a:rPr lang="en-US" altLang="en-US" sz="3200" b="1" dirty="0" err="1" smtClean="0"/>
              <a:t>chuẩn</a:t>
            </a:r>
            <a:r>
              <a:rPr lang="en-US" altLang="en-US" sz="3200" b="1" dirty="0" smtClean="0"/>
              <a:t> </a:t>
            </a:r>
            <a:r>
              <a:rPr lang="en-US" altLang="en-US" sz="3200" b="1" dirty="0" err="1" smtClean="0"/>
              <a:t>mực</a:t>
            </a:r>
            <a:r>
              <a:rPr lang="en-US" altLang="en-US" sz="3200" b="1" dirty="0" smtClean="0"/>
              <a:t> </a:t>
            </a:r>
            <a:r>
              <a:rPr lang="en-US" altLang="en-US" sz="3200" b="1" dirty="0" err="1" smtClean="0"/>
              <a:t>sử</a:t>
            </a:r>
            <a:r>
              <a:rPr lang="en-US" altLang="en-US" sz="3200" b="1" dirty="0" smtClean="0"/>
              <a:t> </a:t>
            </a:r>
            <a:r>
              <a:rPr lang="en-US" altLang="en-US" sz="3200" b="1" dirty="0" err="1" smtClean="0"/>
              <a:t>dụng</a:t>
            </a:r>
            <a:r>
              <a:rPr lang="en-US" altLang="en-US" sz="3200" b="1" dirty="0" smtClean="0"/>
              <a:t> </a:t>
            </a:r>
            <a:r>
              <a:rPr lang="en-US" altLang="en-US" sz="3200" b="1" dirty="0" err="1" smtClean="0"/>
              <a:t>từ</a:t>
            </a:r>
            <a:r>
              <a:rPr lang="en-US" altLang="en-US" sz="3200" b="1" dirty="0" smtClean="0"/>
              <a:t> </a:t>
            </a:r>
            <a:r>
              <a:rPr lang="en-US" altLang="en-US" sz="3200" b="1" dirty="0" err="1" smtClean="0"/>
              <a:t>Tiếng</a:t>
            </a:r>
            <a:r>
              <a:rPr lang="en-US" altLang="en-US" sz="3200" b="1" dirty="0" smtClean="0"/>
              <a:t> </a:t>
            </a:r>
            <a:r>
              <a:rPr lang="en-US" altLang="en-US" sz="3200" b="1" dirty="0" err="1" smtClean="0"/>
              <a:t>Việt</a:t>
            </a:r>
            <a:r>
              <a:rPr lang="en-US" altLang="en-US" sz="3200" b="1" dirty="0" smtClean="0"/>
              <a:t> </a:t>
            </a:r>
            <a:r>
              <a:rPr lang="en-US" altLang="en-US" sz="3200" b="1" dirty="0" err="1" smtClean="0"/>
              <a:t>đã</a:t>
            </a:r>
            <a:r>
              <a:rPr lang="en-US" altLang="en-US" sz="3200" b="1" dirty="0" smtClean="0"/>
              <a:t> </a:t>
            </a:r>
            <a:r>
              <a:rPr lang="en-US" altLang="en-US" sz="3200" b="1" dirty="0" err="1" smtClean="0"/>
              <a:t>học</a:t>
            </a:r>
            <a:r>
              <a:rPr lang="en-US" altLang="en-US" sz="3200" b="1" dirty="0" smtClean="0"/>
              <a:t> ở </a:t>
            </a:r>
            <a:r>
              <a:rPr lang="en-US" altLang="en-US" sz="3200" b="1" dirty="0" err="1" smtClean="0"/>
              <a:t>tiết</a:t>
            </a:r>
            <a:r>
              <a:rPr lang="en-US" altLang="en-US" sz="3200" b="1" dirty="0" smtClean="0"/>
              <a:t> </a:t>
            </a:r>
            <a:r>
              <a:rPr lang="en-US" altLang="en-US" sz="3200" b="1" dirty="0" err="1" smtClean="0"/>
              <a:t>trước</a:t>
            </a:r>
            <a:r>
              <a:rPr lang="en-US" altLang="en-US" sz="3200" b="1" dirty="0" smtClean="0"/>
              <a:t> “</a:t>
            </a:r>
            <a:r>
              <a:rPr lang="en-US" altLang="en-US" sz="3200" b="1" dirty="0" err="1" smtClean="0"/>
              <a:t>Chuẩn</a:t>
            </a:r>
            <a:r>
              <a:rPr lang="en-US" altLang="en-US" sz="3200" b="1" dirty="0" smtClean="0"/>
              <a:t> </a:t>
            </a:r>
            <a:r>
              <a:rPr lang="en-US" altLang="en-US" sz="3200" b="1" dirty="0" err="1" smtClean="0"/>
              <a:t>mực</a:t>
            </a:r>
            <a:r>
              <a:rPr lang="en-US" altLang="en-US" sz="3200" b="1" dirty="0" smtClean="0"/>
              <a:t> </a:t>
            </a:r>
            <a:r>
              <a:rPr lang="en-US" altLang="en-US" sz="3200" b="1" dirty="0" err="1" smtClean="0"/>
              <a:t>sử</a:t>
            </a:r>
            <a:r>
              <a:rPr lang="en-US" altLang="en-US" sz="3200" b="1" dirty="0" smtClean="0"/>
              <a:t> </a:t>
            </a:r>
            <a:r>
              <a:rPr lang="en-US" altLang="en-US" sz="3200" b="1" dirty="0" err="1" smtClean="0"/>
              <a:t>dụng</a:t>
            </a:r>
            <a:r>
              <a:rPr lang="en-US" altLang="en-US" sz="3200" b="1" dirty="0" smtClean="0"/>
              <a:t> </a:t>
            </a:r>
            <a:r>
              <a:rPr lang="en-US" altLang="en-US" sz="3200" b="1" dirty="0" err="1" smtClean="0"/>
              <a:t>từ</a:t>
            </a:r>
            <a:r>
              <a:rPr lang="en-US" altLang="en-US" sz="3200" b="1" dirty="0" smtClean="0"/>
              <a:t>”.</a:t>
            </a:r>
            <a:endParaRPr lang="en-US" altLang="en-US" sz="3200" b="1" dirty="0"/>
          </a:p>
        </p:txBody>
      </p:sp>
    </p:spTree>
    <p:extLst>
      <p:ext uri="{BB962C8B-B14F-4D97-AF65-F5344CB8AC3E}">
        <p14:creationId xmlns:p14="http://schemas.microsoft.com/office/powerpoint/2010/main" val="2613790318"/>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e 1"/>
          <p:cNvGraphicFramePr>
            <a:graphicFrameLocks noGrp="1"/>
          </p:cNvGraphicFramePr>
          <p:nvPr>
            <p:extLst/>
          </p:nvPr>
        </p:nvGraphicFramePr>
        <p:xfrm>
          <a:off x="168364" y="240694"/>
          <a:ext cx="11744961" cy="579120"/>
        </p:xfrm>
        <a:graphic>
          <a:graphicData uri="http://schemas.openxmlformats.org/drawingml/2006/table">
            <a:tbl>
              <a:tblPr firstRow="1" bandRow="1">
                <a:tableStyleId>{5C22544A-7EE6-4342-B048-85BDC9FD1C3A}</a:tableStyleId>
              </a:tblPr>
              <a:tblGrid>
                <a:gridCol w="11744961">
                  <a:extLst>
                    <a:ext uri="{9D8B030D-6E8A-4147-A177-3AD203B41FA5}">
                      <a16:colId xmlns:a16="http://schemas.microsoft.com/office/drawing/2014/main" val="4242237817"/>
                    </a:ext>
                  </a:extLst>
                </a:gridCol>
              </a:tblGrid>
              <a:tr h="370840">
                <a:tc>
                  <a:txBody>
                    <a:bodyPr/>
                    <a:lstStyle/>
                    <a:p>
                      <a:r>
                        <a:rPr lang="en-US" sz="3200" u="sng" dirty="0" smtClean="0">
                          <a:solidFill>
                            <a:srgbClr val="C00000"/>
                          </a:solidFill>
                          <a:latin typeface="Times New Roman" panose="02020603050405020304" pitchFamily="18" charset="0"/>
                          <a:cs typeface="Times New Roman" panose="02020603050405020304" pitchFamily="18" charset="0"/>
                          <a:sym typeface="Wingdings 2" panose="05020102010507070707" pitchFamily="18" charset="2"/>
                        </a:rPr>
                        <a:t> </a:t>
                      </a:r>
                      <a:r>
                        <a:rPr lang="en-US" sz="3200" u="sng" dirty="0" err="1" smtClean="0">
                          <a:solidFill>
                            <a:srgbClr val="C00000"/>
                          </a:solidFill>
                          <a:latin typeface="Times New Roman" panose="02020603050405020304" pitchFamily="18" charset="0"/>
                          <a:cs typeface="Times New Roman" panose="02020603050405020304" pitchFamily="18" charset="0"/>
                        </a:rPr>
                        <a:t>Bài</a:t>
                      </a:r>
                      <a:r>
                        <a:rPr lang="en-US" sz="3200" u="sng" baseline="0" dirty="0" smtClean="0">
                          <a:solidFill>
                            <a:srgbClr val="C00000"/>
                          </a:solidFill>
                          <a:latin typeface="Times New Roman" panose="02020603050405020304" pitchFamily="18" charset="0"/>
                          <a:cs typeface="Times New Roman" panose="02020603050405020304" pitchFamily="18" charset="0"/>
                        </a:rPr>
                        <a:t> </a:t>
                      </a:r>
                      <a:r>
                        <a:rPr lang="en-US" sz="3200" u="sng" baseline="0" dirty="0" err="1" smtClean="0">
                          <a:solidFill>
                            <a:srgbClr val="C00000"/>
                          </a:solidFill>
                          <a:latin typeface="Times New Roman" panose="02020603050405020304" pitchFamily="18" charset="0"/>
                          <a:cs typeface="Times New Roman" panose="02020603050405020304" pitchFamily="18" charset="0"/>
                        </a:rPr>
                        <a:t>tập</a:t>
                      </a:r>
                      <a:r>
                        <a:rPr lang="en-US" sz="3200" u="sng" baseline="0" dirty="0" smtClean="0">
                          <a:solidFill>
                            <a:srgbClr val="C00000"/>
                          </a:solidFill>
                          <a:latin typeface="Times New Roman" panose="02020603050405020304" pitchFamily="18" charset="0"/>
                          <a:cs typeface="Times New Roman" panose="02020603050405020304" pitchFamily="18" charset="0"/>
                        </a:rPr>
                        <a:t> 1/179</a:t>
                      </a:r>
                      <a:endParaRPr lang="en-US" sz="3200" u="sng" dirty="0">
                        <a:solidFill>
                          <a:srgbClr val="C0000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0708428"/>
                  </a:ext>
                </a:extLst>
              </a:tr>
            </a:tbl>
          </a:graphicData>
        </a:graphic>
      </p:graphicFrame>
      <p:graphicFrame>
        <p:nvGraphicFramePr>
          <p:cNvPr id="5" name="Table 4"/>
          <p:cNvGraphicFramePr>
            <a:graphicFrameLocks noGrp="1"/>
          </p:cNvGraphicFramePr>
          <p:nvPr>
            <p:extLst/>
          </p:nvPr>
        </p:nvGraphicFramePr>
        <p:xfrm>
          <a:off x="168363" y="889482"/>
          <a:ext cx="11744961" cy="2042160"/>
        </p:xfrm>
        <a:graphic>
          <a:graphicData uri="http://schemas.openxmlformats.org/drawingml/2006/table">
            <a:tbl>
              <a:tblPr firstRow="1" bandRow="1">
                <a:tableStyleId>{5C22544A-7EE6-4342-B048-85BDC9FD1C3A}</a:tableStyleId>
              </a:tblPr>
              <a:tblGrid>
                <a:gridCol w="11744961">
                  <a:extLst>
                    <a:ext uri="{9D8B030D-6E8A-4147-A177-3AD203B41FA5}">
                      <a16:colId xmlns:a16="http://schemas.microsoft.com/office/drawing/2014/main" val="4242237817"/>
                    </a:ext>
                  </a:extLst>
                </a:gridCol>
              </a:tblGrid>
              <a:tr h="370840">
                <a:tc>
                  <a:txBody>
                    <a:bodyPr/>
                    <a:lstStyle/>
                    <a:p>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Đọc</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bài</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tập</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làm</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văn</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của</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em</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đã</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làm</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trong</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bài</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Luyện</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tập</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cách</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làm</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văn</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biểu</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cảm</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Ghi</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lại</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những</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từ</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em</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đã</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dùng</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sai</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về</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âm</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về</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chính</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tả</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về</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nghĩa</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về</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tính</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chất</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ngữ</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pháp</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và</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về</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sắc</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thái</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biểu</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cảm</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và</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nêu</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cách</a:t>
                      </a:r>
                      <a:r>
                        <a:rPr lang="en-US" sz="3200" baseline="0" dirty="0" smtClean="0">
                          <a:solidFill>
                            <a:srgbClr val="FF0000"/>
                          </a:solidFill>
                          <a:latin typeface="Times New Roman" panose="02020603050405020304" pitchFamily="18" charset="0"/>
                          <a:cs typeface="Times New Roman" panose="02020603050405020304" pitchFamily="18" charset="0"/>
                        </a:rPr>
                        <a:t> </a:t>
                      </a:r>
                      <a:r>
                        <a:rPr lang="en-US" sz="3200" baseline="0" dirty="0" err="1" smtClean="0">
                          <a:solidFill>
                            <a:srgbClr val="FF0000"/>
                          </a:solidFill>
                          <a:latin typeface="Times New Roman" panose="02020603050405020304" pitchFamily="18" charset="0"/>
                          <a:cs typeface="Times New Roman" panose="02020603050405020304" pitchFamily="18" charset="0"/>
                        </a:rPr>
                        <a:t>sửa</a:t>
                      </a:r>
                      <a:r>
                        <a:rPr lang="en-US" sz="3200" baseline="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0708428"/>
                  </a:ext>
                </a:extLst>
              </a:tr>
            </a:tbl>
          </a:graphicData>
        </a:graphic>
      </p:graphicFrame>
      <p:graphicFrame>
        <p:nvGraphicFramePr>
          <p:cNvPr id="6" name="Table 5"/>
          <p:cNvGraphicFramePr>
            <a:graphicFrameLocks noGrp="1"/>
          </p:cNvGraphicFramePr>
          <p:nvPr>
            <p:extLst/>
          </p:nvPr>
        </p:nvGraphicFramePr>
        <p:xfrm>
          <a:off x="168363" y="2843771"/>
          <a:ext cx="11744961" cy="579120"/>
        </p:xfrm>
        <a:graphic>
          <a:graphicData uri="http://schemas.openxmlformats.org/drawingml/2006/table">
            <a:tbl>
              <a:tblPr firstRow="1" bandRow="1">
                <a:tableStyleId>{5C22544A-7EE6-4342-B048-85BDC9FD1C3A}</a:tableStyleId>
              </a:tblPr>
              <a:tblGrid>
                <a:gridCol w="11744961">
                  <a:extLst>
                    <a:ext uri="{9D8B030D-6E8A-4147-A177-3AD203B41FA5}">
                      <a16:colId xmlns:a16="http://schemas.microsoft.com/office/drawing/2014/main" val="4242237817"/>
                    </a:ext>
                  </a:extLst>
                </a:gridCol>
              </a:tblGrid>
              <a:tr h="370840">
                <a:tc>
                  <a:txBody>
                    <a:bodyPr/>
                    <a:lstStyle/>
                    <a:p>
                      <a:r>
                        <a:rPr lang="en-US" sz="3200" dirty="0" smtClean="0">
                          <a:solidFill>
                            <a:schemeClr val="accent6">
                              <a:lumMod val="50000"/>
                            </a:schemeClr>
                          </a:solidFill>
                          <a:latin typeface="Times New Roman" panose="02020603050405020304" pitchFamily="18" charset="0"/>
                          <a:cs typeface="Times New Roman" panose="02020603050405020304" pitchFamily="18" charset="0"/>
                          <a:sym typeface="Wingdings 2" panose="05020102010507070707" pitchFamily="18" charset="2"/>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sym typeface="Wingdings 2" panose="05020102010507070707" pitchFamily="18" charset="2"/>
                        </a:rPr>
                        <a:t>Gợi</a:t>
                      </a:r>
                      <a:r>
                        <a:rPr lang="en-US" sz="3200" baseline="0" dirty="0" smtClean="0">
                          <a:solidFill>
                            <a:schemeClr val="accent6">
                              <a:lumMod val="50000"/>
                            </a:schemeClr>
                          </a:solidFill>
                          <a:latin typeface="Times New Roman" panose="02020603050405020304" pitchFamily="18" charset="0"/>
                          <a:cs typeface="Times New Roman" panose="02020603050405020304" pitchFamily="18" charset="0"/>
                          <a:sym typeface="Wingdings 2" panose="05020102010507070707" pitchFamily="18" charset="2"/>
                        </a:rPr>
                        <a:t> ý: </a:t>
                      </a:r>
                      <a:r>
                        <a:rPr lang="en-US" sz="3200" baseline="0" dirty="0" smtClean="0">
                          <a:solidFill>
                            <a:srgbClr val="002060"/>
                          </a:solidFill>
                          <a:latin typeface="Times New Roman" panose="02020603050405020304" pitchFamily="18" charset="0"/>
                          <a:cs typeface="Times New Roman" panose="02020603050405020304" pitchFamily="18" charset="0"/>
                          <a:sym typeface="Wingdings 2" panose="05020102010507070707" pitchFamily="18" charset="2"/>
                        </a:rPr>
                        <a:t>HS DÙNG PHIẾU HỌC TẬP</a:t>
                      </a:r>
                      <a:endParaRPr lang="en-US" sz="3200" dirty="0" smtClean="0">
                        <a:solidFill>
                          <a:srgbClr val="00206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0708428"/>
                  </a:ext>
                </a:extLst>
              </a:tr>
            </a:tbl>
          </a:graphicData>
        </a:graphic>
      </p:graphicFrame>
      <p:graphicFrame>
        <p:nvGraphicFramePr>
          <p:cNvPr id="3" name="Table 2"/>
          <p:cNvGraphicFramePr>
            <a:graphicFrameLocks noGrp="1"/>
          </p:cNvGraphicFramePr>
          <p:nvPr>
            <p:extLst/>
          </p:nvPr>
        </p:nvGraphicFramePr>
        <p:xfrm>
          <a:off x="145140" y="3609340"/>
          <a:ext cx="11901720" cy="3108960"/>
        </p:xfrm>
        <a:graphic>
          <a:graphicData uri="http://schemas.openxmlformats.org/drawingml/2006/table">
            <a:tbl>
              <a:tblPr firstRow="1" bandRow="1">
                <a:tableStyleId>{5C22544A-7EE6-4342-B048-85BDC9FD1C3A}</a:tableStyleId>
              </a:tblPr>
              <a:tblGrid>
                <a:gridCol w="2975430">
                  <a:extLst>
                    <a:ext uri="{9D8B030D-6E8A-4147-A177-3AD203B41FA5}">
                      <a16:colId xmlns:a16="http://schemas.microsoft.com/office/drawing/2014/main" val="2812023121"/>
                    </a:ext>
                  </a:extLst>
                </a:gridCol>
                <a:gridCol w="2975430">
                  <a:extLst>
                    <a:ext uri="{9D8B030D-6E8A-4147-A177-3AD203B41FA5}">
                      <a16:colId xmlns:a16="http://schemas.microsoft.com/office/drawing/2014/main" val="267923905"/>
                    </a:ext>
                  </a:extLst>
                </a:gridCol>
                <a:gridCol w="2975430">
                  <a:extLst>
                    <a:ext uri="{9D8B030D-6E8A-4147-A177-3AD203B41FA5}">
                      <a16:colId xmlns:a16="http://schemas.microsoft.com/office/drawing/2014/main" val="1342764869"/>
                    </a:ext>
                  </a:extLst>
                </a:gridCol>
                <a:gridCol w="2975430">
                  <a:extLst>
                    <a:ext uri="{9D8B030D-6E8A-4147-A177-3AD203B41FA5}">
                      <a16:colId xmlns:a16="http://schemas.microsoft.com/office/drawing/2014/main" val="446550765"/>
                    </a:ext>
                  </a:extLst>
                </a:gridCol>
              </a:tblGrid>
              <a:tr h="370840">
                <a:tc>
                  <a:txBody>
                    <a:bodyPr/>
                    <a:lstStyle/>
                    <a:p>
                      <a:pPr algn="ctr"/>
                      <a:r>
                        <a:rPr lang="en-US" sz="2800" dirty="0" err="1" smtClean="0">
                          <a:solidFill>
                            <a:srgbClr val="FFC000"/>
                          </a:solidFill>
                          <a:latin typeface="Times New Roman" panose="02020603050405020304" pitchFamily="18" charset="0"/>
                          <a:cs typeface="Times New Roman" panose="02020603050405020304" pitchFamily="18" charset="0"/>
                        </a:rPr>
                        <a:t>Lỗi</a:t>
                      </a:r>
                      <a:r>
                        <a:rPr lang="en-US" sz="2800" dirty="0" smtClean="0">
                          <a:solidFill>
                            <a:srgbClr val="FFC000"/>
                          </a:solidFill>
                          <a:latin typeface="Times New Roman" panose="02020603050405020304" pitchFamily="18" charset="0"/>
                          <a:cs typeface="Times New Roman" panose="02020603050405020304" pitchFamily="18" charset="0"/>
                        </a:rPr>
                        <a:t> </a:t>
                      </a:r>
                      <a:r>
                        <a:rPr lang="en-US" sz="2800" dirty="0" err="1" smtClean="0">
                          <a:solidFill>
                            <a:srgbClr val="FFC000"/>
                          </a:solidFill>
                          <a:latin typeface="Times New Roman" panose="02020603050405020304" pitchFamily="18" charset="0"/>
                          <a:cs typeface="Times New Roman" panose="02020603050405020304" pitchFamily="18" charset="0"/>
                        </a:rPr>
                        <a:t>dùng</a:t>
                      </a:r>
                      <a:r>
                        <a:rPr lang="en-US" sz="2800" baseline="0" dirty="0" smtClean="0">
                          <a:solidFill>
                            <a:srgbClr val="FFC000"/>
                          </a:solidFill>
                          <a:latin typeface="Times New Roman" panose="02020603050405020304" pitchFamily="18" charset="0"/>
                          <a:cs typeface="Times New Roman" panose="02020603050405020304" pitchFamily="18" charset="0"/>
                        </a:rPr>
                        <a:t> </a:t>
                      </a:r>
                      <a:r>
                        <a:rPr lang="en-US" sz="2800" baseline="0" dirty="0" err="1" smtClean="0">
                          <a:solidFill>
                            <a:srgbClr val="FFC000"/>
                          </a:solidFill>
                          <a:latin typeface="Times New Roman" panose="02020603050405020304" pitchFamily="18" charset="0"/>
                          <a:cs typeface="Times New Roman" panose="02020603050405020304" pitchFamily="18" charset="0"/>
                        </a:rPr>
                        <a:t>từ</a:t>
                      </a:r>
                      <a:endParaRPr lang="en-US" sz="2800" dirty="0">
                        <a:solidFill>
                          <a:srgbClr val="FFC000"/>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pPr algn="ctr"/>
                      <a:r>
                        <a:rPr lang="en-US" sz="2800" dirty="0" err="1" smtClean="0">
                          <a:solidFill>
                            <a:srgbClr val="FFC000"/>
                          </a:solidFill>
                          <a:latin typeface="Times New Roman" panose="02020603050405020304" pitchFamily="18" charset="0"/>
                          <a:cs typeface="Times New Roman" panose="02020603050405020304" pitchFamily="18" charset="0"/>
                        </a:rPr>
                        <a:t>Câu</a:t>
                      </a:r>
                      <a:r>
                        <a:rPr lang="en-US" sz="2800" baseline="0" dirty="0" smtClean="0">
                          <a:solidFill>
                            <a:srgbClr val="FFC000"/>
                          </a:solidFill>
                          <a:latin typeface="Times New Roman" panose="02020603050405020304" pitchFamily="18" charset="0"/>
                          <a:cs typeface="Times New Roman" panose="02020603050405020304" pitchFamily="18" charset="0"/>
                        </a:rPr>
                        <a:t> </a:t>
                      </a:r>
                      <a:r>
                        <a:rPr lang="en-US" sz="2800" baseline="0" dirty="0" err="1" smtClean="0">
                          <a:solidFill>
                            <a:srgbClr val="FFC000"/>
                          </a:solidFill>
                          <a:latin typeface="Times New Roman" panose="02020603050405020304" pitchFamily="18" charset="0"/>
                          <a:cs typeface="Times New Roman" panose="02020603050405020304" pitchFamily="18" charset="0"/>
                        </a:rPr>
                        <a:t>có</a:t>
                      </a:r>
                      <a:r>
                        <a:rPr lang="en-US" sz="2800" baseline="0" dirty="0" smtClean="0">
                          <a:solidFill>
                            <a:srgbClr val="FFC000"/>
                          </a:solidFill>
                          <a:latin typeface="Times New Roman" panose="02020603050405020304" pitchFamily="18" charset="0"/>
                          <a:cs typeface="Times New Roman" panose="02020603050405020304" pitchFamily="18" charset="0"/>
                        </a:rPr>
                        <a:t> </a:t>
                      </a:r>
                      <a:r>
                        <a:rPr lang="en-US" sz="2800" baseline="0" dirty="0" err="1" smtClean="0">
                          <a:solidFill>
                            <a:srgbClr val="FFC000"/>
                          </a:solidFill>
                          <a:latin typeface="Times New Roman" panose="02020603050405020304" pitchFamily="18" charset="0"/>
                          <a:cs typeface="Times New Roman" panose="02020603050405020304" pitchFamily="18" charset="0"/>
                        </a:rPr>
                        <a:t>lỗi</a:t>
                      </a:r>
                      <a:r>
                        <a:rPr lang="en-US" sz="2800" baseline="0" dirty="0" smtClean="0">
                          <a:solidFill>
                            <a:srgbClr val="FFC000"/>
                          </a:solidFill>
                          <a:latin typeface="Times New Roman" panose="02020603050405020304" pitchFamily="18" charset="0"/>
                          <a:cs typeface="Times New Roman" panose="02020603050405020304" pitchFamily="18" charset="0"/>
                        </a:rPr>
                        <a:t> </a:t>
                      </a:r>
                      <a:r>
                        <a:rPr lang="en-US" sz="2800" baseline="0" dirty="0" err="1" smtClean="0">
                          <a:solidFill>
                            <a:srgbClr val="FFC000"/>
                          </a:solidFill>
                          <a:latin typeface="Times New Roman" panose="02020603050405020304" pitchFamily="18" charset="0"/>
                          <a:cs typeface="Times New Roman" panose="02020603050405020304" pitchFamily="18" charset="0"/>
                        </a:rPr>
                        <a:t>sai</a:t>
                      </a:r>
                      <a:endParaRPr lang="en-US" sz="2800" dirty="0">
                        <a:solidFill>
                          <a:srgbClr val="FFC000"/>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pPr algn="ctr"/>
                      <a:r>
                        <a:rPr lang="en-US" sz="2800" dirty="0" err="1" smtClean="0">
                          <a:solidFill>
                            <a:srgbClr val="FFC000"/>
                          </a:solidFill>
                          <a:latin typeface="Times New Roman" panose="02020603050405020304" pitchFamily="18" charset="0"/>
                          <a:cs typeface="Times New Roman" panose="02020603050405020304" pitchFamily="18" charset="0"/>
                        </a:rPr>
                        <a:t>Từ</a:t>
                      </a:r>
                      <a:r>
                        <a:rPr lang="en-US" sz="2800" dirty="0" smtClean="0">
                          <a:solidFill>
                            <a:srgbClr val="FFC000"/>
                          </a:solidFill>
                          <a:latin typeface="Times New Roman" panose="02020603050405020304" pitchFamily="18" charset="0"/>
                          <a:cs typeface="Times New Roman" panose="02020603050405020304" pitchFamily="18" charset="0"/>
                        </a:rPr>
                        <a:t> </a:t>
                      </a:r>
                      <a:r>
                        <a:rPr lang="en-US" sz="2800" dirty="0" err="1" smtClean="0">
                          <a:solidFill>
                            <a:srgbClr val="FFC000"/>
                          </a:solidFill>
                          <a:latin typeface="Times New Roman" panose="02020603050405020304" pitchFamily="18" charset="0"/>
                          <a:cs typeface="Times New Roman" panose="02020603050405020304" pitchFamily="18" charset="0"/>
                        </a:rPr>
                        <a:t>sai</a:t>
                      </a:r>
                      <a:endParaRPr lang="en-US" sz="2800" dirty="0">
                        <a:solidFill>
                          <a:srgbClr val="FFC000"/>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pPr algn="ctr"/>
                      <a:r>
                        <a:rPr lang="en-US" sz="2800" dirty="0" err="1" smtClean="0">
                          <a:solidFill>
                            <a:srgbClr val="FFC000"/>
                          </a:solidFill>
                          <a:latin typeface="Times New Roman" panose="02020603050405020304" pitchFamily="18" charset="0"/>
                          <a:cs typeface="Times New Roman" panose="02020603050405020304" pitchFamily="18" charset="0"/>
                        </a:rPr>
                        <a:t>Sửa</a:t>
                      </a:r>
                      <a:r>
                        <a:rPr lang="en-US" sz="2800" dirty="0" smtClean="0">
                          <a:solidFill>
                            <a:srgbClr val="FFC000"/>
                          </a:solidFill>
                          <a:latin typeface="Times New Roman" panose="02020603050405020304" pitchFamily="18" charset="0"/>
                          <a:cs typeface="Times New Roman" panose="02020603050405020304" pitchFamily="18" charset="0"/>
                        </a:rPr>
                        <a:t> </a:t>
                      </a:r>
                      <a:r>
                        <a:rPr lang="en-US" sz="2800" dirty="0" err="1" smtClean="0">
                          <a:solidFill>
                            <a:srgbClr val="FFC000"/>
                          </a:solidFill>
                          <a:latin typeface="Times New Roman" panose="02020603050405020304" pitchFamily="18" charset="0"/>
                          <a:cs typeface="Times New Roman" panose="02020603050405020304" pitchFamily="18" charset="0"/>
                        </a:rPr>
                        <a:t>lỗi</a:t>
                      </a:r>
                      <a:endParaRPr lang="en-US" sz="2800" dirty="0">
                        <a:solidFill>
                          <a:srgbClr val="FFC000"/>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val="4140031121"/>
                  </a:ext>
                </a:extLst>
              </a:tr>
              <a:tr h="370840">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1581396637"/>
                  </a:ext>
                </a:extLst>
              </a:tr>
              <a:tr h="370840">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3610357225"/>
                  </a:ext>
                </a:extLst>
              </a:tr>
              <a:tr h="370840">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3592122666"/>
                  </a:ext>
                </a:extLst>
              </a:tr>
              <a:tr h="370840">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1319630653"/>
                  </a:ext>
                </a:extLst>
              </a:tr>
              <a:tr h="370840">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1">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extLst>
                  <a:ext uri="{0D108BD9-81ED-4DB2-BD59-A6C34878D82A}">
                    <a16:rowId xmlns:a16="http://schemas.microsoft.com/office/drawing/2014/main" val="1089190369"/>
                  </a:ext>
                </a:extLst>
              </a:tr>
            </a:tbl>
          </a:graphicData>
        </a:graphic>
      </p:graphicFrame>
    </p:spTree>
    <p:extLst>
      <p:ext uri="{BB962C8B-B14F-4D97-AF65-F5344CB8AC3E}">
        <p14:creationId xmlns:p14="http://schemas.microsoft.com/office/powerpoint/2010/main" val="1465253025"/>
      </p:ext>
    </p:extLst>
  </p:cSld>
  <p:clrMapOvr>
    <a:masterClrMapping/>
  </p:clrMapOvr>
  <mc:AlternateContent xmlns:mc="http://schemas.openxmlformats.org/markup-compatibility/2006" xmlns:p14="http://schemas.microsoft.com/office/powerpoint/2010/main">
    <mc:Choice Requires="p14">
      <p:transition spd="slow" p14:dur="2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anim calcmode="lin" valueType="num">
                                      <p:cBhvr>
                                        <p:cTn id="20" dur="400" fill="hold"/>
                                        <p:tgtEl>
                                          <p:spTgt spid="6"/>
                                        </p:tgtEl>
                                        <p:attrNameLst>
                                          <p:attrName>ppt_x</p:attrName>
                                        </p:attrNameLst>
                                      </p:cBhvr>
                                      <p:tavLst>
                                        <p:tav tm="0">
                                          <p:val>
                                            <p:strVal val="#ppt_x"/>
                                          </p:val>
                                        </p:tav>
                                        <p:tav tm="100000">
                                          <p:val>
                                            <p:strVal val="#ppt_x"/>
                                          </p:val>
                                        </p:tav>
                                      </p:tavLst>
                                    </p:anim>
                                    <p:anim calcmode="lin" valueType="num">
                                      <p:cBhvr>
                                        <p:cTn id="21" dur="400" fill="hold"/>
                                        <p:tgtEl>
                                          <p:spTgt spid="6"/>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93" y="134527"/>
            <a:ext cx="10515600" cy="1325563"/>
          </a:xfrm>
        </p:spPr>
        <p:txBody>
          <a:bodyPr>
            <a:normAutofit/>
          </a:bodyPr>
          <a:lstStyle/>
          <a:p>
            <a:pPr algn="ctr"/>
            <a:r>
              <a:rPr lang="en-US" sz="6000" u="sng" dirty="0" smtClean="0">
                <a:solidFill>
                  <a:srgbClr val="FF0000"/>
                </a:solidFill>
                <a:latin typeface="Times New Roman" panose="02020603050405020304" pitchFamily="18" charset="0"/>
                <a:cs typeface="Times New Roman" panose="02020603050405020304" pitchFamily="18" charset="0"/>
              </a:rPr>
              <a:t>Câu 2</a:t>
            </a:r>
            <a:endParaRPr lang="vi-VN" sz="6000" u="sng"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460090"/>
            <a:ext cx="12192000" cy="5235677"/>
          </a:xfrm>
        </p:spPr>
        <p:txBody>
          <a:bodyPr>
            <a:noAutofit/>
          </a:bodyPr>
          <a:lstStyle/>
          <a:p>
            <a:pPr marL="0" indent="0">
              <a:buNone/>
            </a:pPr>
            <a:r>
              <a:rPr lang="en-US" sz="6000" dirty="0" smtClean="0">
                <a:latin typeface="Times New Roman" panose="02020603050405020304" pitchFamily="18" charset="0"/>
                <a:cs typeface="Times New Roman" panose="02020603050405020304" pitchFamily="18" charset="0"/>
              </a:rPr>
              <a:t>  </a:t>
            </a:r>
            <a:r>
              <a:rPr lang="en-US" sz="5400" dirty="0" smtClean="0">
                <a:latin typeface="Times New Roman" panose="02020603050405020304" pitchFamily="18" charset="0"/>
                <a:cs typeface="Times New Roman" panose="02020603050405020304" pitchFamily="18" charset="0"/>
              </a:rPr>
              <a:t>Đọc bài tập làm văn của một bạn cùng lớp; nhận xét về các trường hợp dùng từ không đúng nghĩa, không đúng tính chất ngữ pháp, không đúng sắc thái biểu cảm và không hợp với tình huống giao tiếp trong bài làm của bạn.</a:t>
            </a:r>
            <a:endParaRPr lang="vi-VN"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804795"/>
      </p:ext>
    </p:extLst>
  </p:cSld>
  <p:clrMapOvr>
    <a:masterClrMapping/>
  </p:clrMapOvr>
  <mc:AlternateContent xmlns:mc="http://schemas.openxmlformats.org/markup-compatibility/2006" xmlns:p14="http://schemas.microsoft.com/office/powerpoint/2010/main">
    <mc:Choice Requires="p14">
      <p:transition spd="slow" p14:dur="2000">
        <p:split orient="vert"/>
        <p:sndAc>
          <p:stSnd>
            <p:snd r:embed="rId2" name="click.wav"/>
          </p:stSnd>
        </p:sndAc>
      </p:transition>
    </mc:Choice>
    <mc:Fallback xmlns="">
      <p:transition spd="slow">
        <p:split orient="vert"/>
        <p:sndAc>
          <p:stSnd>
            <p:snd r:embed="rId3" name="click.wav"/>
          </p:stSnd>
        </p:sndAc>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可爱幼儿园教育儿童小学生PPT课件"/>
  <p:tag name="INKNOELEADERBOARD" val="-2032708237"/>
</p:tagLst>
</file>

<file path=ppt/theme/theme1.xml><?xml version="1.0" encoding="utf-8"?>
<a:theme xmlns:a="http://schemas.openxmlformats.org/drawingml/2006/main" name="Office 主题">
  <a:themeElements>
    <a:clrScheme name="自定义 443">
      <a:dk1>
        <a:srgbClr val="262626"/>
      </a:dk1>
      <a:lt1>
        <a:sysClr val="window" lastClr="FFFFFF"/>
      </a:lt1>
      <a:dk2>
        <a:srgbClr val="FFC000"/>
      </a:dk2>
      <a:lt2>
        <a:srgbClr val="262626"/>
      </a:lt2>
      <a:accent1>
        <a:srgbClr val="FFC000"/>
      </a:accent1>
      <a:accent2>
        <a:srgbClr val="FF8587"/>
      </a:accent2>
      <a:accent3>
        <a:srgbClr val="13CFE3"/>
      </a:accent3>
      <a:accent4>
        <a:srgbClr val="FFC000"/>
      </a:accent4>
      <a:accent5>
        <a:srgbClr val="FF8587"/>
      </a:accent5>
      <a:accent6>
        <a:srgbClr val="13CFE3"/>
      </a:accent6>
      <a:hlink>
        <a:srgbClr val="7ABC32"/>
      </a:hlink>
      <a:folHlink>
        <a:srgbClr val="FF617B"/>
      </a:folHlink>
    </a:clrScheme>
    <a:fontScheme name="Temp">
      <a:majorFont>
        <a:latin typeface="Arial"/>
        <a:ea typeface="张海山锐谐体"/>
        <a:cs typeface=""/>
      </a:majorFont>
      <a:minorFont>
        <a:latin typeface="Arial"/>
        <a:ea typeface="张海山锐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5605</TotalTime>
  <Words>186</Words>
  <Application>Microsoft Office PowerPoint</Application>
  <PresentationFormat>Widescreen</PresentationFormat>
  <Paragraphs>17</Paragraphs>
  <Slides>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Calibri</vt:lpstr>
      <vt:lpstr>Montserrat</vt:lpstr>
      <vt:lpstr>张海山锐谐体</vt:lpstr>
      <vt:lpstr>Times New Roman</vt:lpstr>
      <vt:lpstr>Montserrat Light</vt:lpstr>
      <vt:lpstr>Wingdings 2</vt:lpstr>
      <vt:lpstr>Arial</vt:lpstr>
      <vt:lpstr>宋体</vt:lpstr>
      <vt:lpstr>Office 主题</vt:lpstr>
      <vt:lpstr>PowerPoint Presentation</vt:lpstr>
      <vt:lpstr>PowerPoint Presentation</vt:lpstr>
      <vt:lpstr>PowerPoint Presentation</vt:lpstr>
      <vt:lpstr>PowerPoint Presentation</vt:lpstr>
      <vt:lpstr>Câu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卡通可爱幼儿园教育儿童小学生PPT课件</dc:title>
  <dc:creator>Windows User</dc:creator>
  <cp:lastModifiedBy>Windows User</cp:lastModifiedBy>
  <cp:revision>287</cp:revision>
  <dcterms:created xsi:type="dcterms:W3CDTF">2017-03-09T01:41:16Z</dcterms:created>
  <dcterms:modified xsi:type="dcterms:W3CDTF">2021-10-22T15:35:32Z</dcterms:modified>
</cp:coreProperties>
</file>